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5143500" cx="9144000"/>
  <p:notesSz cx="6858000" cy="9144000"/>
  <p:embeddedFontLst>
    <p:embeddedFont>
      <p:font typeface="Raleway"/>
      <p:regular r:id="rId40"/>
      <p:bold r:id="rId41"/>
      <p:italic r:id="rId42"/>
      <p:boldItalic r:id="rId43"/>
    </p:embeddedFont>
    <p:embeddedFont>
      <p:font typeface="Lato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-regular.fntdata"/><Relationship Id="rId20" Type="http://schemas.openxmlformats.org/officeDocument/2006/relationships/slide" Target="slides/slide15.xml"/><Relationship Id="rId42" Type="http://schemas.openxmlformats.org/officeDocument/2006/relationships/font" Target="fonts/Raleway-italic.fntdata"/><Relationship Id="rId41" Type="http://schemas.openxmlformats.org/officeDocument/2006/relationships/font" Target="fonts/Raleway-bold.fntdata"/><Relationship Id="rId22" Type="http://schemas.openxmlformats.org/officeDocument/2006/relationships/slide" Target="slides/slide17.xml"/><Relationship Id="rId44" Type="http://schemas.openxmlformats.org/officeDocument/2006/relationships/font" Target="fonts/Lato-regular.fntdata"/><Relationship Id="rId21" Type="http://schemas.openxmlformats.org/officeDocument/2006/relationships/slide" Target="slides/slide16.xml"/><Relationship Id="rId43" Type="http://schemas.openxmlformats.org/officeDocument/2006/relationships/font" Target="fonts/Raleway-boldItalic.fntdata"/><Relationship Id="rId24" Type="http://schemas.openxmlformats.org/officeDocument/2006/relationships/slide" Target="slides/slide19.xml"/><Relationship Id="rId46" Type="http://schemas.openxmlformats.org/officeDocument/2006/relationships/font" Target="fonts/Lato-italic.fntdata"/><Relationship Id="rId23" Type="http://schemas.openxmlformats.org/officeDocument/2006/relationships/slide" Target="slides/slide18.xml"/><Relationship Id="rId45" Type="http://schemas.openxmlformats.org/officeDocument/2006/relationships/font" Target="fonts/La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schemas.openxmlformats.org/officeDocument/2006/relationships/font" Target="fonts/Lato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913f771f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f913f771f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f913fb8fa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f913fb8fa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913fb8fa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f913fb8fa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f913fb8fa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f913fb8fa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f8dfed0e5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f8dfed0e5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8dfed0e5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f8dfed0e5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f80fa510bb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f80fa510bb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8bbe493a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f8bbe493a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f8bbe493a2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f8bbe493a2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f8bbe493a2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f8bbe493a2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f8bbe493a2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f8bbe493a2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f8bbe493a2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f8bbe493a2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*the integers grow in size exponentially (as we are using Python’s arbitrary precision ints), so their addition is no longer O(1)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f8bbe493a2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f8bbe493a2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f8bbe493a2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f8bbe493a2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f8bbe493a2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f8bbe493a2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f8dfed0e5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f8dfed0e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f8bbe493a2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f8bbe493a2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f8bbe493a2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f8bbe493a2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f8d2654ea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f8d2654ea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f8d2654ea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f8d2654ea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f8d2654ea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f8d2654ea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808a1919a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f808a1919a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f8d2654ea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f8d2654ea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f8d2654ea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f8d2654ea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f8d2654ea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f8d2654ea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f8d2654ea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f8d2654ea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f913fb8faa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f913fb8faa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808a1919a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f808a1919a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80fa510bb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f80fa510b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80fa510bb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f80fa510bb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80fa510bb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80fa510bb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8dfed0e5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f8dfed0e5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913f771f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f913f771f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open.kattis.com/" TargetMode="External"/><Relationship Id="rId4" Type="http://schemas.openxmlformats.org/officeDocument/2006/relationships/hyperlink" Target="https://open.kattis.com/problems/hello" TargetMode="External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43375" cy="48433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>
            <p:ph type="ctrTitle"/>
          </p:nvPr>
        </p:nvSpPr>
        <p:spPr>
          <a:xfrm>
            <a:off x="5089800" y="2204738"/>
            <a:ext cx="3733500" cy="8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80"/>
              <a:t>(UCCPS discord)</a:t>
            </a:r>
            <a:endParaRPr sz="358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type="title"/>
          </p:nvPr>
        </p:nvSpPr>
        <p:spPr>
          <a:xfrm>
            <a:off x="729450" y="6023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Example: Maximum Subarray Sum</a:t>
            </a:r>
            <a:endParaRPr/>
          </a:p>
        </p:txBody>
      </p:sp>
      <p:sp>
        <p:nvSpPr>
          <p:cNvPr id="152" name="Google Shape;152;p22"/>
          <p:cNvSpPr txBox="1"/>
          <p:nvPr>
            <p:ph idx="1" type="body"/>
          </p:nvPr>
        </p:nvSpPr>
        <p:spPr>
          <a:xfrm>
            <a:off x="729450" y="1374825"/>
            <a:ext cx="7688700" cy="20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t/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t/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IDEA 1: The engineer’s solution.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1) Loop through every possible interval - there are O(N^2) of these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2) Calculate the sum for each interval by looping through it - the interval has size up to N, so this takes O(N) time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Overall runtime is therefore </a:t>
            </a:r>
            <a:r>
              <a:rPr b="1" lang="en-GB"/>
              <a:t>O(N^3) - can handle N=500 at most (rubbish!)</a:t>
            </a:r>
            <a:endParaRPr b="1"/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3">
            <a:alphaModFix/>
          </a:blip>
          <a:srcRect b="9530" l="4265" r="4201" t="7667"/>
          <a:stretch/>
        </p:blipFill>
        <p:spPr>
          <a:xfrm>
            <a:off x="2121975" y="3026125"/>
            <a:ext cx="4400326" cy="199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>
            <p:ph idx="1" type="body"/>
          </p:nvPr>
        </p:nvSpPr>
        <p:spPr>
          <a:xfrm>
            <a:off x="727650" y="1374825"/>
            <a:ext cx="7688700" cy="6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N integers in an array (+ve or -ve)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Find interval with largest sum</a:t>
            </a:r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type="title"/>
          </p:nvPr>
        </p:nvSpPr>
        <p:spPr>
          <a:xfrm>
            <a:off x="729450" y="6023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Example: Maximum Subarray Sum</a:t>
            </a:r>
            <a:endParaRPr/>
          </a:p>
        </p:txBody>
      </p:sp>
      <p:sp>
        <p:nvSpPr>
          <p:cNvPr id="160" name="Google Shape;160;p23"/>
          <p:cNvSpPr txBox="1"/>
          <p:nvPr>
            <p:ph idx="1" type="body"/>
          </p:nvPr>
        </p:nvSpPr>
        <p:spPr>
          <a:xfrm>
            <a:off x="729450" y="1374825"/>
            <a:ext cx="7688700" cy="20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IDEA 2: An optimisation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Precompute the </a:t>
            </a:r>
            <a:r>
              <a:rPr b="1" lang="en-GB"/>
              <a:t>cumulative sum</a:t>
            </a:r>
            <a:r>
              <a:rPr lang="en-GB"/>
              <a:t> of numbers in array - this only takes O(N) time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Sum of an interval = Cumulative at end - </a:t>
            </a:r>
            <a:r>
              <a:rPr lang="en-GB"/>
              <a:t>Cumulative</a:t>
            </a:r>
            <a:r>
              <a:rPr lang="en-GB"/>
              <a:t> before start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1) Loop through every possible interval - there are O(N^2) of these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2) Calculate the sum for each interval using precomputed cumulative numbers - O(1) time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Overall runtime is therefore </a:t>
            </a:r>
            <a:r>
              <a:rPr b="1" lang="en-GB"/>
              <a:t>O(N^2) - can handle N=10,000 at most</a:t>
            </a:r>
            <a:endParaRPr b="1"/>
          </a:p>
        </p:txBody>
      </p:sp>
      <p:pic>
        <p:nvPicPr>
          <p:cNvPr id="161" name="Google Shape;16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0212" y="2471025"/>
            <a:ext cx="5703576" cy="285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>
            <a:off x="729450" y="6023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Example: Maximum Subarray Sum</a:t>
            </a:r>
            <a:endParaRPr/>
          </a:p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>
            <a:off x="729450" y="1374825"/>
            <a:ext cx="7688700" cy="20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IDEA 3: An observation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We want to find max(Cumulative(j) - Cumulative(i)), for i &lt; j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For a given endpoint, </a:t>
            </a:r>
            <a:r>
              <a:rPr b="1" lang="en-GB"/>
              <a:t>we always choose the minimum Cumulative(i)</a:t>
            </a:r>
            <a:endParaRPr b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1) Loop through all </a:t>
            </a:r>
            <a:r>
              <a:rPr lang="en-GB"/>
              <a:t>endpoints</a:t>
            </a:r>
            <a:r>
              <a:rPr lang="en-GB"/>
              <a:t>, pick i with minimum cumulative(i) - O(N) if you update the minimum i as you go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Overall runtime is therefore </a:t>
            </a:r>
            <a:r>
              <a:rPr b="1" lang="en-GB"/>
              <a:t>O(N) - can handle N=100,000,000 at most</a:t>
            </a:r>
            <a:endParaRPr b="1"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-GB"/>
              <a:t>(Huge improvement from the original 500)</a:t>
            </a:r>
            <a:endParaRPr/>
          </a:p>
        </p:txBody>
      </p:sp>
      <p:pic>
        <p:nvPicPr>
          <p:cNvPr id="168" name="Google Shape;16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0212" y="2471025"/>
            <a:ext cx="5703576" cy="285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>
            <p:ph type="title"/>
          </p:nvPr>
        </p:nvSpPr>
        <p:spPr>
          <a:xfrm>
            <a:off x="727650" y="13589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Example: Binary Search</a:t>
            </a:r>
            <a:endParaRPr/>
          </a:p>
        </p:txBody>
      </p:sp>
      <p:sp>
        <p:nvSpPr>
          <p:cNvPr id="174" name="Google Shape;174;p25"/>
          <p:cNvSpPr txBox="1"/>
          <p:nvPr>
            <p:ph idx="1" type="body"/>
          </p:nvPr>
        </p:nvSpPr>
        <p:spPr>
          <a:xfrm>
            <a:off x="228175" y="2065450"/>
            <a:ext cx="4228200" cy="24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How do we check if a value  is in a big list?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What if the list has 1,000,000 things in it?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What if the list is </a:t>
            </a:r>
            <a:r>
              <a:rPr b="1" lang="en-GB"/>
              <a:t>sorted</a:t>
            </a:r>
            <a:r>
              <a:rPr lang="en-GB"/>
              <a:t>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“Linear search”: Check them all! O(N)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“Binary search”: </a:t>
            </a:r>
            <a:r>
              <a:rPr b="1" lang="en-GB"/>
              <a:t>Sorted lists only.</a:t>
            </a:r>
            <a:r>
              <a:rPr lang="en-GB"/>
              <a:t> Check the middle, halve the area we’re searching. O(log N)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Hard to grasp how fast this is! for 1,000,000,000 items, it takes only 30 checks.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Like the “Guess a number” “Higher/Lower” game</a:t>
            </a:r>
            <a:endParaRPr/>
          </a:p>
        </p:txBody>
      </p:sp>
      <p:pic>
        <p:nvPicPr>
          <p:cNvPr id="175" name="Google Shape;17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6374" y="1090512"/>
            <a:ext cx="4513000" cy="334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General advice</a:t>
            </a:r>
            <a:endParaRPr/>
          </a:p>
        </p:txBody>
      </p:sp>
      <p:sp>
        <p:nvSpPr>
          <p:cNvPr id="181" name="Google Shape;181;p26"/>
          <p:cNvSpPr txBox="1"/>
          <p:nvPr>
            <p:ph idx="1" type="body"/>
          </p:nvPr>
        </p:nvSpPr>
        <p:spPr>
          <a:xfrm>
            <a:off x="729450" y="2078875"/>
            <a:ext cx="7688700" cy="27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For large N, the only thing that matters is the asymptotic complexity, i.e. whether it is O(N), O(N^2), O(2^N), O(N!), etc.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Rule of thumb: assume you can do about 10^8 “operations” per second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N = 10^7, then you probably need an O(N) algorithm.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N = 10^5, then you probably need an O(Nlog(N) algorithm)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N = 10^3 then O(N^2), if 100 then O(N^3),...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Roughly speaking, you can only use O(2^N) algorithms if N &lt;= 20 and O(N!) if N &lt;= 11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Don’t worry too much about optimising small parts - time limits are (usually) set in such a way that your code will pass iff your algorithm has the correct complexity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to Dynamic Programming</a:t>
            </a:r>
            <a:endParaRPr/>
          </a:p>
        </p:txBody>
      </p:sp>
      <p:sp>
        <p:nvSpPr>
          <p:cNvPr id="187" name="Google Shape;187;p2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/>
              <a:t>Task 1</a:t>
            </a:r>
            <a:r>
              <a:rPr lang="en-GB" sz="1600"/>
              <a:t>: Let F(n) be the Fibonacci sequence (F(0) = 0, F(1) = 1 and for each n &gt;= 0, F(n+2) = F(n+1) = F(n)). Given a positive integer n, determine the value of F(n).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600"/>
              <a:t>Input:</a:t>
            </a:r>
            <a:r>
              <a:rPr lang="en-GB" sz="1600"/>
              <a:t> The first and only line of the input consists of the number n (1 &lt;= n &lt;= 100).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600"/>
              <a:t>Output:</a:t>
            </a:r>
            <a:r>
              <a:rPr lang="en-GB" sz="1600"/>
              <a:t> The first and only line should contain the number F(n).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1600"/>
              <a:t>Constraints</a:t>
            </a:r>
            <a:r>
              <a:rPr lang="en-GB" sz="1600"/>
              <a:t> Time limit 1 second, Memory Limit 256MB</a:t>
            </a:r>
            <a:endParaRPr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to Dynamic Programming (2)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8"/>
          <p:cNvSpPr txBox="1"/>
          <p:nvPr>
            <p:ph idx="1" type="body"/>
          </p:nvPr>
        </p:nvSpPr>
        <p:spPr>
          <a:xfrm>
            <a:off x="727650" y="18538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1600"/>
              <a:t>Naive approach</a:t>
            </a:r>
            <a:r>
              <a:rPr lang="en-GB" sz="1600"/>
              <a:t>:  Write a recursive function, which computes the nth Fibonacci number by adding the two previous numbers.</a:t>
            </a:r>
            <a:endParaRPr sz="1600"/>
          </a:p>
        </p:txBody>
      </p:sp>
      <p:pic>
        <p:nvPicPr>
          <p:cNvPr id="194" name="Google Shape;19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225" y="2571750"/>
            <a:ext cx="5254546" cy="234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to Dynamic Programming (3)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9"/>
          <p:cNvSpPr txBox="1"/>
          <p:nvPr>
            <p:ph idx="1" type="body"/>
          </p:nvPr>
        </p:nvSpPr>
        <p:spPr>
          <a:xfrm>
            <a:off x="727650" y="1853850"/>
            <a:ext cx="7688700" cy="33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This solution works, but is </a:t>
            </a:r>
            <a:r>
              <a:rPr b="1" lang="en-GB" sz="1600"/>
              <a:t>very slow</a:t>
            </a:r>
            <a:r>
              <a:rPr lang="en-GB" sz="1600"/>
              <a:t> - even for n = 35, the computer takes several seconds to compute the answer, and it is totally impractical for n &gt; 50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600"/>
              <a:t>Why is this program so slow?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For n = 35, the fibonacci function is called </a:t>
            </a:r>
            <a:r>
              <a:rPr b="1" lang="en-GB" sz="1600"/>
              <a:t>9,227,465 </a:t>
            </a:r>
            <a:r>
              <a:rPr lang="en-GB" sz="1600"/>
              <a:t>times!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This is because every time “Fibonacci(n-1)” or “Fibonacci(n-2)” is called, the computer </a:t>
            </a:r>
            <a:r>
              <a:rPr b="1" lang="en-GB" sz="1600"/>
              <a:t>recomputes their values</a:t>
            </a:r>
            <a:r>
              <a:rPr lang="en-GB" sz="1600"/>
              <a:t>, even if they have already been computed before - leading to exponential amounts of repeated work!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600"/>
              <a:t>How can we make this program faster?</a:t>
            </a:r>
            <a:endParaRPr b="1"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Perhaps, we could try finding a way to store these previous values, so that they don’t need to be re-computed</a:t>
            </a:r>
            <a:endParaRPr sz="1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to Dynamic Programming (4)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Using this idea: 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Construct an </a:t>
            </a:r>
            <a:r>
              <a:rPr b="1" lang="en-GB" sz="1600"/>
              <a:t>array of numbers</a:t>
            </a:r>
            <a:r>
              <a:rPr lang="en-GB" sz="1600"/>
              <a:t> “Fibonacci”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Set Fibonacci[0] = 0 and Fibonacci[1] = 1 (initial conditions)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For 2 &lt;= i &lt;= n, compute Fibonacci[i] as Fibonacci[i-1] + Fibonacci[i-2]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The answer for N is then Fibonacci[N]</a:t>
            </a:r>
            <a:endParaRPr sz="1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to Dynamic Programming (5)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550" y="2199825"/>
            <a:ext cx="7097086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UCCPS Workshop 1</a:t>
            </a:r>
            <a:endParaRPr/>
          </a:p>
        </p:txBody>
      </p:sp>
      <p:sp>
        <p:nvSpPr>
          <p:cNvPr id="93" name="Google Shape;93;p14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 Introduction to Competitive Programming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to Dynamic Programming (6)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2"/>
          <p:cNvSpPr txBox="1"/>
          <p:nvPr>
            <p:ph idx="1" type="body"/>
          </p:nvPr>
        </p:nvSpPr>
        <p:spPr>
          <a:xfrm>
            <a:off x="727650" y="2068250"/>
            <a:ext cx="7688700" cy="27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Observe that the code now </a:t>
            </a:r>
            <a:r>
              <a:rPr b="1" lang="en-GB" sz="1600"/>
              <a:t>runs much faster</a:t>
            </a:r>
            <a:r>
              <a:rPr lang="en-GB" sz="1600"/>
              <a:t>, and produces correct answers for n &lt;= 100 instantly.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Note that the program runs in</a:t>
            </a:r>
            <a:r>
              <a:rPr b="1" lang="en-GB" sz="1600"/>
              <a:t> O(n)* time</a:t>
            </a:r>
            <a:r>
              <a:rPr lang="en-GB" sz="1600"/>
              <a:t>, because we only perform n addition operations. We also only use </a:t>
            </a:r>
            <a:r>
              <a:rPr b="1" lang="en-GB" sz="1600"/>
              <a:t>O(n)* memory</a:t>
            </a:r>
            <a:r>
              <a:rPr lang="en-GB" sz="1600"/>
              <a:t> to store the states.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/>
              <a:t>This idea of storing pre-processed numbers in memory and updating values through a recurrence is known as Dynamic Programming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600"/>
              <a:t>While this example is rather simple, we can solve much harder problems with a similar technique</a:t>
            </a:r>
            <a:endParaRPr sz="1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to Dynamic Programming (7)</a:t>
            </a:r>
            <a:endParaRPr/>
          </a:p>
        </p:txBody>
      </p:sp>
      <p:sp>
        <p:nvSpPr>
          <p:cNvPr id="224" name="Google Shape;224;p33"/>
          <p:cNvSpPr txBox="1"/>
          <p:nvPr>
            <p:ph idx="1" type="body"/>
          </p:nvPr>
        </p:nvSpPr>
        <p:spPr>
          <a:xfrm>
            <a:off x="727650" y="1853850"/>
            <a:ext cx="7688700" cy="467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/>
              <a:t>Task 2</a:t>
            </a:r>
            <a:r>
              <a:rPr lang="en-GB" sz="1600"/>
              <a:t>: Cambridge only has coins of value £13, £17 and £19. Zak needs to pay his College accommodation charge, which is £N. He has an unlimited supply of each of these coins, but as they are all equally heavy, he would like to use </a:t>
            </a:r>
            <a:r>
              <a:rPr b="1" lang="en-GB" sz="1600"/>
              <a:t>the least number of coins possible</a:t>
            </a:r>
            <a:r>
              <a:rPr lang="en-GB" sz="1600"/>
              <a:t>. Note that the total value of the coins he spends must equal </a:t>
            </a:r>
            <a:r>
              <a:rPr b="1" lang="en-GB" sz="1600"/>
              <a:t>exactly N</a:t>
            </a:r>
            <a:r>
              <a:rPr lang="en-GB" sz="1600"/>
              <a:t>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600"/>
              <a:t>Input:</a:t>
            </a:r>
            <a:r>
              <a:rPr lang="en-GB" sz="1600"/>
              <a:t> The first and only line consists of the number N (1 &lt;= N &lt;= 1,000,000), the cost of Zak’s term charge.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600"/>
              <a:t>Output:</a:t>
            </a:r>
            <a:r>
              <a:rPr lang="en-GB" sz="1600"/>
              <a:t> Print the least number of coins Zak needs, or -1 if no such set of coins exist.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600"/>
              <a:t>Constraints</a:t>
            </a:r>
            <a:r>
              <a:rPr lang="en-GB" sz="1600"/>
              <a:t> Time limit 1 second, Memory Limit 256MB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to Dynamic Programming (8)</a:t>
            </a:r>
            <a:endParaRPr/>
          </a:p>
        </p:txBody>
      </p:sp>
      <p:sp>
        <p:nvSpPr>
          <p:cNvPr id="230" name="Google Shape;230;p34"/>
          <p:cNvSpPr txBox="1"/>
          <p:nvPr>
            <p:ph idx="1" type="body"/>
          </p:nvPr>
        </p:nvSpPr>
        <p:spPr>
          <a:xfrm>
            <a:off x="727650" y="2054725"/>
            <a:ext cx="7688700" cy="24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Let f(n) denote the number of coins required when Zak’s term charge is £n. Hence, we seek the answer f(N).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/>
              <a:t>Instead of trying to compute f(n) only for n = N, we could try computing f(n) for smaller values n &lt; N, and see if we can find a recurrence relation.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600"/>
              <a:t>Suppose we have a set of coins whose sum is £n, and consider the last coin. There are a few cases:</a:t>
            </a:r>
            <a:endParaRPr sz="1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to Dynamic Programming (8.5)</a:t>
            </a:r>
            <a:endParaRPr/>
          </a:p>
        </p:txBody>
      </p:sp>
      <p:sp>
        <p:nvSpPr>
          <p:cNvPr id="236" name="Google Shape;236;p35"/>
          <p:cNvSpPr txBox="1"/>
          <p:nvPr>
            <p:ph idx="1" type="body"/>
          </p:nvPr>
        </p:nvSpPr>
        <p:spPr>
          <a:xfrm>
            <a:off x="727650" y="1929775"/>
            <a:ext cx="7688700" cy="43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-GB" sz="1600">
                <a:solidFill>
                  <a:srgbClr val="434343"/>
                </a:solidFill>
              </a:rPr>
              <a:t>For 1 &lt;= n &lt;= 19, we have </a:t>
            </a:r>
            <a:r>
              <a:rPr lang="en-GB" sz="1600">
                <a:solidFill>
                  <a:srgbClr val="434343"/>
                </a:solidFill>
              </a:rPr>
              <a:t>f(n) = </a:t>
            </a:r>
            <a:r>
              <a:rPr lang="en-GB" sz="1600">
                <a:solidFill>
                  <a:srgbClr val="434343"/>
                </a:solidFill>
                <a:highlight>
                  <a:srgbClr val="FFFFFF"/>
                </a:highlight>
              </a:rPr>
              <a:t>∞</a:t>
            </a:r>
            <a:r>
              <a:rPr lang="en-GB" sz="1600">
                <a:solidFill>
                  <a:srgbClr val="434343"/>
                </a:solidFill>
              </a:rPr>
              <a:t> </a:t>
            </a:r>
            <a:r>
              <a:rPr lang="en-GB" sz="1600">
                <a:solidFill>
                  <a:srgbClr val="434343"/>
                </a:solidFill>
              </a:rPr>
              <a:t> unless n = 13, 17 or 19, because obviously you need at least one coin to pay fees, but a coin only has said values</a:t>
            </a:r>
            <a:endParaRPr sz="1600">
              <a:solidFill>
                <a:srgbClr val="434343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-GB" sz="1600">
                <a:solidFill>
                  <a:srgbClr val="434343"/>
                </a:solidFill>
              </a:rPr>
              <a:t>For n &gt; 19, we have 3 cases:</a:t>
            </a:r>
            <a:endParaRPr sz="1600">
              <a:solidFill>
                <a:srgbClr val="434343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</a:pPr>
            <a:r>
              <a:rPr lang="en-GB" sz="1600">
                <a:solidFill>
                  <a:srgbClr val="434343"/>
                </a:solidFill>
              </a:rPr>
              <a:t>Use a £13 coin: this requires 1 + f(n-13) coins</a:t>
            </a:r>
            <a:endParaRPr sz="1600">
              <a:solidFill>
                <a:srgbClr val="434343"/>
              </a:solidFill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■"/>
            </a:pPr>
            <a:r>
              <a:rPr lang="en-GB" sz="1600">
                <a:solidFill>
                  <a:srgbClr val="434343"/>
                </a:solidFill>
              </a:rPr>
              <a:t>Because you used 1 coin already, and have £(n - 13) left to pay</a:t>
            </a:r>
            <a:endParaRPr>
              <a:solidFill>
                <a:srgbClr val="434343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</a:pPr>
            <a:r>
              <a:rPr lang="en-GB" sz="1600">
                <a:solidFill>
                  <a:srgbClr val="434343"/>
                </a:solidFill>
              </a:rPr>
              <a:t>Use a £17 coin: this requires 1+f(n-17) coins</a:t>
            </a:r>
            <a:endParaRPr sz="1600">
              <a:solidFill>
                <a:srgbClr val="434343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</a:pPr>
            <a:r>
              <a:rPr lang="en-GB" sz="1600">
                <a:solidFill>
                  <a:srgbClr val="434343"/>
                </a:solidFill>
              </a:rPr>
              <a:t>Use a £19 coin: this requires 1+f(n-19) coins</a:t>
            </a:r>
            <a:endParaRPr sz="1600">
              <a:solidFill>
                <a:srgbClr val="434343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-GB" sz="1600">
                <a:solidFill>
                  <a:srgbClr val="434343"/>
                </a:solidFill>
              </a:rPr>
              <a:t>We must have one of these cases since we can only use £13, £17, and £19 coins</a:t>
            </a:r>
            <a:endParaRPr sz="1600">
              <a:solidFill>
                <a:srgbClr val="434343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-GB" sz="1600">
                <a:solidFill>
                  <a:srgbClr val="434343"/>
                </a:solidFill>
              </a:rPr>
              <a:t>If all cases give an answer of </a:t>
            </a:r>
            <a:r>
              <a:rPr lang="en-GB" sz="1600">
                <a:solidFill>
                  <a:srgbClr val="434343"/>
                </a:solidFill>
                <a:highlight>
                  <a:srgbClr val="FFFFFF"/>
                </a:highlight>
              </a:rPr>
              <a:t>∞</a:t>
            </a:r>
            <a:r>
              <a:rPr lang="en-GB" sz="1600">
                <a:solidFill>
                  <a:srgbClr val="434343"/>
                </a:solidFill>
                <a:highlight>
                  <a:srgbClr val="FFFFFF"/>
                </a:highlight>
              </a:rPr>
              <a:t>, then we cannot make n from these coins</a:t>
            </a:r>
            <a:endParaRPr sz="1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to Dynamic Programming (9)</a:t>
            </a:r>
            <a:endParaRPr/>
          </a:p>
        </p:txBody>
      </p:sp>
      <p:sp>
        <p:nvSpPr>
          <p:cNvPr id="242" name="Google Shape;242;p36"/>
          <p:cNvSpPr txBox="1"/>
          <p:nvPr>
            <p:ph idx="1" type="body"/>
          </p:nvPr>
        </p:nvSpPr>
        <p:spPr>
          <a:xfrm>
            <a:off x="729450" y="2078875"/>
            <a:ext cx="7688700" cy="43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Conclusion:</a:t>
            </a:r>
            <a:endParaRPr sz="16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/>
              <a:t>f(n) = 1 + min(f(n - 13), f(n - 17), f(n - 19))</a:t>
            </a:r>
            <a:endParaRPr sz="20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If this leaves us with f(N)=∞, then we cannot produce N, so output -1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The final algorithm takes O(N) time, because for each i &lt;= N we only perform 3 comparisons and at most 3 assignments. It’s also O(N) space since the array we use to store the numbers has size N.</a:t>
            </a:r>
            <a:endParaRPr sz="1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to Dynamic Programming (10)</a:t>
            </a:r>
            <a:endParaRPr/>
          </a:p>
        </p:txBody>
      </p:sp>
      <p:pic>
        <p:nvPicPr>
          <p:cNvPr id="248" name="Google Shape;24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9651" y="1853850"/>
            <a:ext cx="5924675" cy="3064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to Dynamic Programming (11)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8"/>
          <p:cNvSpPr txBox="1"/>
          <p:nvPr>
            <p:ph idx="1" type="body"/>
          </p:nvPr>
        </p:nvSpPr>
        <p:spPr>
          <a:xfrm>
            <a:off x="729450" y="1915600"/>
            <a:ext cx="7688700" cy="47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/>
              <a:t>Task 3</a:t>
            </a:r>
            <a:r>
              <a:rPr lang="en-GB" sz="1600"/>
              <a:t>: You are given an array </a:t>
            </a:r>
            <a:r>
              <a:rPr b="1" lang="en-GB" sz="1600"/>
              <a:t>a</a:t>
            </a:r>
            <a:r>
              <a:rPr lang="en-GB" sz="1600"/>
              <a:t> = {a[0], a[1], …, a[n-1]}. You can choose any subset of elements in this array as long as no two numbers you choose are adjacent in the array.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/>
              <a:t>What is the maximum sum you can obtain by selecting such a subset? The empty selection (choosing no elements at all) is assumed to have sum zero.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600"/>
              <a:t>Input:</a:t>
            </a:r>
            <a:r>
              <a:rPr lang="en-GB" sz="1600"/>
              <a:t> The first line consists of the number n (n &lt;= 100,000), the number of elements in the array. The i’th element of the second line consists of a[i] (-1000 &lt;= a[i] &lt;= 1000).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600"/>
              <a:t>Output:</a:t>
            </a:r>
            <a:r>
              <a:rPr lang="en-GB" sz="1600"/>
              <a:t> Print the highest sum attainable.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600"/>
              <a:t>Constraints</a:t>
            </a:r>
            <a:r>
              <a:rPr lang="en-GB" sz="1600"/>
              <a:t> Time limit 1 second, Memory Limit 256MB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58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to Dynamic Programming (12)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Naively, choosing all such subsequences and testing each one will take O(n 2^n) time, because for each of the 2^n subsets of </a:t>
            </a:r>
            <a:r>
              <a:rPr b="1" lang="en-GB" sz="1600"/>
              <a:t>a</a:t>
            </a:r>
            <a:r>
              <a:rPr lang="en-GB" sz="1600"/>
              <a:t>, you will need to first test whether you’ve chosen two adjacent elements (which takes O(n) time), and also find the value by summing (also takes O(n) time).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/>
              <a:t>For n ~ 100,000, this is very much impractical, so this solution will TLE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600"/>
              <a:t>Does there exist a faster algorithm to do this?</a:t>
            </a:r>
            <a:endParaRPr sz="16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to Dynamic Programming (13)</a:t>
            </a:r>
            <a:endParaRPr/>
          </a:p>
        </p:txBody>
      </p:sp>
      <p:sp>
        <p:nvSpPr>
          <p:cNvPr id="266" name="Google Shape;266;p40"/>
          <p:cNvSpPr txBox="1"/>
          <p:nvPr>
            <p:ph idx="1" type="body"/>
          </p:nvPr>
        </p:nvSpPr>
        <p:spPr>
          <a:xfrm>
            <a:off x="729450" y="1963200"/>
            <a:ext cx="7688700" cy="31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Let’s construct an array </a:t>
            </a:r>
            <a:r>
              <a:rPr b="1" lang="en-GB" sz="1600"/>
              <a:t>dp</a:t>
            </a:r>
            <a:r>
              <a:rPr lang="en-GB" sz="1600"/>
              <a:t> of size n, such that dp[i] denotes the highest sum that is achievable for just the sub-array {a[0], a[1], …, a[i]}. </a:t>
            </a:r>
            <a:r>
              <a:rPr b="1" lang="en-GB" sz="1600"/>
              <a:t>That is, we are using Dynamic Programming on the length of a. </a:t>
            </a:r>
            <a:r>
              <a:rPr lang="en-GB" sz="1600"/>
              <a:t>Then, the answer would equal dp[n-1].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/>
              <a:t>Then to compute dp[i+1], we have the following: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dp[i+1]</a:t>
            </a:r>
            <a:r>
              <a:rPr lang="en-GB" sz="1600"/>
              <a:t> &gt;= dp[i], because the best construction for the first i elements of the array would also give a valid construction for the first i+1 elements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dp[i+1] &gt;= a[i+1] + dp[i-1], by taking a[i+1] and the best construction for the first i-1 elements. This gives a valid construction for i+1, as no 2 elements adjacent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At least one of these inequalities must be equalities</a:t>
            </a:r>
            <a:endParaRPr sz="16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to Dynamic Programming (14)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41"/>
          <p:cNvSpPr txBox="1"/>
          <p:nvPr>
            <p:ph idx="1" type="body"/>
          </p:nvPr>
        </p:nvSpPr>
        <p:spPr>
          <a:xfrm>
            <a:off x="727650" y="18538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Hence, we get the recurrence, dp[i+1] = min(dp[i], a[i+1] + dp[i-1]) for each i &gt; 0.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dp[0] = max(a[0], 0), because we can either choose a[0], or not pick anything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dp[1] = max(0, a[0], a[1]) because you can pick zero or one elements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Both time and memory complexity are O(n), so this suffices to pass constraints</a:t>
            </a:r>
            <a:endParaRPr sz="1600"/>
          </a:p>
        </p:txBody>
      </p:sp>
      <p:pic>
        <p:nvPicPr>
          <p:cNvPr id="273" name="Google Shape;27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550" y="3122525"/>
            <a:ext cx="4743951" cy="183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Today’s workshop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Brief intro to competitive programming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Introduction to Complexity Analysis (very important in CP)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Some example problems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Introduction to Dynamic Programming (a key technique in a lot of CP problems)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More example problems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Team competition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to Dynamic Programming (15)</a:t>
            </a:r>
            <a:endParaRPr/>
          </a:p>
        </p:txBody>
      </p:sp>
      <p:sp>
        <p:nvSpPr>
          <p:cNvPr id="279" name="Google Shape;279;p42"/>
          <p:cNvSpPr txBox="1"/>
          <p:nvPr>
            <p:ph idx="1" type="body"/>
          </p:nvPr>
        </p:nvSpPr>
        <p:spPr>
          <a:xfrm>
            <a:off x="729450" y="2078875"/>
            <a:ext cx="7688700" cy="5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/>
              <a:t>Task 4</a:t>
            </a:r>
            <a:r>
              <a:rPr lang="en-GB" sz="1100"/>
              <a:t>: Consider the game Hopscotch, played on a pyramid with N rows, with the </a:t>
            </a:r>
            <a:br>
              <a:rPr lang="en-GB" sz="1100"/>
            </a:br>
            <a:r>
              <a:rPr lang="en-GB" sz="1100"/>
              <a:t>first row having one number, the second with two numbers, and so forth. The goal is to </a:t>
            </a:r>
            <a:br>
              <a:rPr lang="en-GB" sz="1100"/>
            </a:br>
            <a:r>
              <a:rPr lang="en-GB" sz="1100"/>
              <a:t>obtain the highest sum possible, by following a path from the apex to the base of the </a:t>
            </a:r>
            <a:br>
              <a:rPr lang="en-GB" sz="1100"/>
            </a:br>
            <a:r>
              <a:rPr lang="en-GB" sz="1100"/>
              <a:t>pyramid while only moving to one of the two squares directly beneath it. Notice said path</a:t>
            </a:r>
            <a:br>
              <a:rPr lang="en-GB" sz="1100"/>
            </a:br>
            <a:r>
              <a:rPr lang="en-GB" sz="1100"/>
              <a:t>must cover exactly N numbers.</a:t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/>
              <a:t>Find the highest score that can be attained.</a:t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100"/>
              <a:t>Input:</a:t>
            </a:r>
            <a:r>
              <a:rPr lang="en-GB" sz="1100"/>
              <a:t> The first line consists of a number N (1 &lt;= N &lt;= 1000). The i’th of the next N lines contains i numbers, which are the numbers in the i’th row. Each number is an integer between -1000 and 1000 inclusive.</a:t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100"/>
              <a:t>Output:</a:t>
            </a:r>
            <a:r>
              <a:rPr lang="en-GB" sz="1100"/>
              <a:t> Print the highest sum attainable.</a:t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100"/>
              <a:t>Constraints</a:t>
            </a:r>
            <a:r>
              <a:rPr lang="en-GB" sz="1100"/>
              <a:t> Time limit 1 second, Memory Limit 256MB</a:t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280" name="Google Shape;280;p42"/>
          <p:cNvPicPr preferRelativeResize="0"/>
          <p:nvPr/>
        </p:nvPicPr>
        <p:blipFill rotWithShape="1">
          <a:blip r:embed="rId3">
            <a:alphaModFix/>
          </a:blip>
          <a:srcRect b="0" l="0" r="12831" t="0"/>
          <a:stretch/>
        </p:blipFill>
        <p:spPr>
          <a:xfrm>
            <a:off x="6695575" y="1801875"/>
            <a:ext cx="2448425" cy="140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to Dynamic Programming (16)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43"/>
          <p:cNvSpPr txBox="1"/>
          <p:nvPr>
            <p:ph idx="1" type="body"/>
          </p:nvPr>
        </p:nvSpPr>
        <p:spPr>
          <a:xfrm>
            <a:off x="729450" y="1853850"/>
            <a:ext cx="7688700" cy="31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So far, all DP’s used have been 1 dimensional, i.e. the recursion had a single variable (the index) and depended only on the previous few values. We can try extending this idea to a multidimensional DP, in this problem.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This time, we let dp be a n x n (2D) array, such that dp[i][j] (read, the element in the i’th row, and j’th column) denotes the highest value that can be achieved, when starting from the apex and ending at the cell (i, j).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Then, the answer would be MAX(dp[n-1][0], dp[n-1][1], …, dp[n-1][n-1])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Let a[i][j] (n &gt;= i &gt;= j &gt;= 0) be the array that contains the value in the cell with row i, column j (assume that the apex has coordinates (0, 0) by convention)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Thus: dp[0][0] = a[0][0]</a:t>
            </a:r>
            <a:endParaRPr sz="16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to Dynamic Programming (17)</a:t>
            </a:r>
            <a:endParaRPr/>
          </a:p>
        </p:txBody>
      </p:sp>
      <p:sp>
        <p:nvSpPr>
          <p:cNvPr id="292" name="Google Shape;292;p44"/>
          <p:cNvSpPr txBox="1"/>
          <p:nvPr>
            <p:ph idx="1" type="body"/>
          </p:nvPr>
        </p:nvSpPr>
        <p:spPr>
          <a:xfrm>
            <a:off x="729450" y="2078875"/>
            <a:ext cx="7688700" cy="31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To reach a cell (i, j) not the apex, you must have come from either the cell (i-1, j) or (i-1, j-1)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Hence: the best value you can get, when you end up at (i, j), is the highest of the best value achievable by those two paths, plus a[i][j] (for the current value)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Get the recurrence dp[i][j] = max(dp[i-1][j], dp[i-1][j-1]) + a[i][j]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Char char="●"/>
            </a:pPr>
            <a:r>
              <a:rPr lang="en-GB" sz="1600">
                <a:solidFill>
                  <a:srgbClr val="FF0000"/>
                </a:solidFill>
              </a:rPr>
              <a:t>Be careful with bounds: notice that when j == i or j == 0, the array actually goes out of bounds on the RHS, and will cause errors when compiling or during runtime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GB" sz="1600">
                <a:solidFill>
                  <a:srgbClr val="000000"/>
                </a:solidFill>
              </a:rPr>
              <a:t>In these cases, notice that j == 0 or i corresponds to the cell being at the leftmost or rightmost position of its row, so only the cell inside the triangle should be counted</a:t>
            </a: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to Dynamic Programming (18)</a:t>
            </a:r>
            <a:endParaRPr/>
          </a:p>
        </p:txBody>
      </p:sp>
      <p:sp>
        <p:nvSpPr>
          <p:cNvPr id="298" name="Google Shape;298;p45"/>
          <p:cNvSpPr txBox="1"/>
          <p:nvPr>
            <p:ph idx="1" type="body"/>
          </p:nvPr>
        </p:nvSpPr>
        <p:spPr>
          <a:xfrm>
            <a:off x="729450" y="18538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Time complexity for this algorithm is O(N^2), because we perform approx i operations per i &lt;= N, which means the total number of operations is about (N^2) / 2 = O(N^2). Space complexity is also O(N^2)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Code:</a:t>
            </a:r>
            <a:endParaRPr/>
          </a:p>
        </p:txBody>
      </p:sp>
      <p:pic>
        <p:nvPicPr>
          <p:cNvPr id="299" name="Google Shape;29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7550" y="2571750"/>
            <a:ext cx="4436699" cy="242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4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Contest link on discord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Get in teams or do it individually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Snacks outside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Pizza 4:15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Feel free to ask us if you get stuck!</a:t>
            </a:r>
            <a:endParaRPr sz="1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Timed programming competitions with several tasks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Problem solving and algorithm design are the key skills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Task time limit: a few seconds. This is how long your code has to produce an output.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Your score is (usually) determined first by how many questions you solve, then by how quickly you solve them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There is generally one (or a few) correct solutions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It’s all about finding the correct algorithm - one that is fast enough, and always correct</a:t>
            </a:r>
            <a:endParaRPr/>
          </a:p>
        </p:txBody>
      </p:sp>
      <p:sp>
        <p:nvSpPr>
          <p:cNvPr id="105" name="Google Shape;105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competitive programming?</a:t>
            </a:r>
            <a:endParaRPr/>
          </a:p>
        </p:txBody>
      </p:sp>
      <p:sp>
        <p:nvSpPr>
          <p:cNvPr id="106" name="Google Shape;106;p16"/>
          <p:cNvSpPr txBox="1"/>
          <p:nvPr/>
        </p:nvSpPr>
        <p:spPr>
          <a:xfrm>
            <a:off x="729450" y="3659625"/>
            <a:ext cx="6983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-GB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Some call it a sport </a:t>
            </a:r>
            <a:r>
              <a:rPr lang="en-GB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(it’s obviously not a sport)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Fun, if you’re into problem solving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Improves your ability to design algorithms and write code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Valued by employers blah blah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Makes coding interviews a breeze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Free pizza sometimes</a:t>
            </a:r>
            <a:endParaRPr/>
          </a:p>
        </p:txBody>
      </p:sp>
      <p:sp>
        <p:nvSpPr>
          <p:cNvPr id="112" name="Google Shape;112;p17"/>
          <p:cNvSpPr txBox="1"/>
          <p:nvPr>
            <p:ph type="title"/>
          </p:nvPr>
        </p:nvSpPr>
        <p:spPr>
          <a:xfrm>
            <a:off x="729450" y="13284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What’s the point?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to submit code</a:t>
            </a:r>
            <a:endParaRPr/>
          </a:p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455650" y="18538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Generally, problems require you to read input, do some problem solving, then produce an output.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On Kattis, this is done by stdout/stdin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That means you just do normal input/output e.g. “input()” and “print()” on Python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Python, Java, C++, whatever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It depends on the platform, these ones are almost always supported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You then submit the source code to Kattis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We will be using Kattis: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https://open.kattis.com/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 u="sng">
                <a:solidFill>
                  <a:schemeClr val="hlink"/>
                </a:solidFill>
                <a:hlinkClick r:id="rId4"/>
              </a:rPr>
              <a:t>https://open.kattis.com/problems/hello</a:t>
            </a:r>
            <a:r>
              <a:rPr lang="en-GB"/>
              <a:t> to test</a:t>
            </a:r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5">
            <a:alphaModFix/>
          </a:blip>
          <a:srcRect b="0" l="3733" r="4303" t="0"/>
          <a:stretch/>
        </p:blipFill>
        <p:spPr>
          <a:xfrm>
            <a:off x="4480400" y="3011775"/>
            <a:ext cx="4663599" cy="190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to Complexity Analysis</a:t>
            </a:r>
            <a:endParaRPr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Computers have finite resources to finish a given task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The most important of such resources are </a:t>
            </a:r>
            <a:r>
              <a:rPr b="1" lang="en-GB"/>
              <a:t>time</a:t>
            </a:r>
            <a:r>
              <a:rPr lang="en-GB"/>
              <a:t> and </a:t>
            </a:r>
            <a:r>
              <a:rPr b="1" lang="en-GB"/>
              <a:t>memory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Need some way to analyse how long a program will take to run for very large inputs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We use </a:t>
            </a:r>
            <a:r>
              <a:rPr b="1" lang="en-GB"/>
              <a:t>big O notation</a:t>
            </a:r>
            <a:r>
              <a:rPr lang="en-GB"/>
              <a:t> to compute an upper bound on the amount of time/memory required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Big-O basics</a:t>
            </a:r>
            <a:endParaRPr/>
          </a:p>
        </p:txBody>
      </p:sp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trike="sngStrike"/>
              <a:t>Formally: say a function f(n) is O(g(n)) as n→∞ if |f(n)| &lt;= Mg(n) for all n&gt;N, for some N, M &gt; 0</a:t>
            </a:r>
            <a:endParaRPr strike="sngStrike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Practically: use big O notation to estimate how long our programs will take for large inputs (i.e. N = 10^6)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We only care about the term which will be most significant as N grows. For example, O(N^3 + N^2) = O(N^3)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Important: Big-O notation is an upper-bound, so you always consider the </a:t>
            </a:r>
            <a:r>
              <a:rPr b="1" lang="en-GB"/>
              <a:t>worst-case scenario</a:t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727650" y="593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Big-O basics</a:t>
            </a:r>
            <a:endParaRPr/>
          </a:p>
        </p:txBody>
      </p:sp>
      <p:pic>
        <p:nvPicPr>
          <p:cNvPr id="137" name="Google Shape;137;p21"/>
          <p:cNvPicPr preferRelativeResize="0"/>
          <p:nvPr/>
        </p:nvPicPr>
        <p:blipFill rotWithShape="1">
          <a:blip r:embed="rId3">
            <a:alphaModFix/>
          </a:blip>
          <a:srcRect b="67714" l="27170" r="50799" t="25121"/>
          <a:stretch/>
        </p:blipFill>
        <p:spPr>
          <a:xfrm>
            <a:off x="565527" y="1349425"/>
            <a:ext cx="2997144" cy="53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 rotWithShape="1">
          <a:blip r:embed="rId3">
            <a:alphaModFix/>
          </a:blip>
          <a:srcRect b="57171" l="27170" r="50799" t="33888"/>
          <a:stretch/>
        </p:blipFill>
        <p:spPr>
          <a:xfrm>
            <a:off x="537825" y="2119299"/>
            <a:ext cx="3052549" cy="677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 rotWithShape="1">
          <a:blip r:embed="rId3">
            <a:alphaModFix/>
          </a:blip>
          <a:srcRect b="31854" l="27170" r="50799" t="55201"/>
          <a:stretch/>
        </p:blipFill>
        <p:spPr>
          <a:xfrm>
            <a:off x="565527" y="3947749"/>
            <a:ext cx="3052549" cy="980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 rotWithShape="1">
          <a:blip r:embed="rId3">
            <a:alphaModFix/>
          </a:blip>
          <a:srcRect b="45891" l="27170" r="50799" t="45169"/>
          <a:stretch/>
        </p:blipFill>
        <p:spPr>
          <a:xfrm>
            <a:off x="565527" y="3033524"/>
            <a:ext cx="3052549" cy="67720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2496975" y="1356375"/>
            <a:ext cx="11211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275"/>
              <a:buNone/>
            </a:pPr>
            <a:r>
              <a:rPr lang="en-GB" sz="1925"/>
              <a:t>O(N)</a:t>
            </a:r>
            <a:endParaRPr sz="1925"/>
          </a:p>
        </p:txBody>
      </p:sp>
      <p:sp>
        <p:nvSpPr>
          <p:cNvPr id="142" name="Google Shape;142;p21"/>
          <p:cNvSpPr txBox="1"/>
          <p:nvPr>
            <p:ph idx="1" type="body"/>
          </p:nvPr>
        </p:nvSpPr>
        <p:spPr>
          <a:xfrm>
            <a:off x="2496975" y="2194950"/>
            <a:ext cx="20010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275"/>
              <a:buNone/>
            </a:pPr>
            <a:r>
              <a:rPr lang="en-GB" sz="1925"/>
              <a:t>O(N) (= O(4N))</a:t>
            </a:r>
            <a:endParaRPr sz="1925"/>
          </a:p>
        </p:txBody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2496975" y="3024250"/>
            <a:ext cx="20010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275"/>
              <a:buNone/>
            </a:pPr>
            <a:r>
              <a:rPr lang="en-GB" sz="1925"/>
              <a:t>O(N) (= O(N+8))</a:t>
            </a:r>
            <a:endParaRPr sz="1925"/>
          </a:p>
        </p:txBody>
      </p:sp>
      <p:sp>
        <p:nvSpPr>
          <p:cNvPr id="144" name="Google Shape;144;p21"/>
          <p:cNvSpPr txBox="1"/>
          <p:nvPr>
            <p:ph idx="1" type="body"/>
          </p:nvPr>
        </p:nvSpPr>
        <p:spPr>
          <a:xfrm>
            <a:off x="2496975" y="4121563"/>
            <a:ext cx="11211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275"/>
              <a:buNone/>
            </a:pPr>
            <a:r>
              <a:rPr lang="en-GB" sz="1925"/>
              <a:t>O(N</a:t>
            </a:r>
            <a:r>
              <a:rPr baseline="30000" lang="en-GB" sz="1925"/>
              <a:t>2</a:t>
            </a:r>
            <a:r>
              <a:rPr lang="en-GB" sz="1925"/>
              <a:t>)</a:t>
            </a:r>
            <a:endParaRPr sz="1925"/>
          </a:p>
        </p:txBody>
      </p:sp>
      <p:sp>
        <p:nvSpPr>
          <p:cNvPr id="145" name="Google Shape;145;p21"/>
          <p:cNvSpPr txBox="1"/>
          <p:nvPr/>
        </p:nvSpPr>
        <p:spPr>
          <a:xfrm>
            <a:off x="5022575" y="1044175"/>
            <a:ext cx="3541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Lato"/>
                <a:ea typeface="Lato"/>
                <a:cs typeface="Lato"/>
                <a:sym typeface="Lato"/>
              </a:rPr>
              <a:t>Sorting: O(N log(N))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Lato"/>
                <a:ea typeface="Lato"/>
                <a:cs typeface="Lato"/>
                <a:sym typeface="Lato"/>
              </a:rPr>
              <a:t>Binary search: O(log(N))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5022575" y="2294625"/>
            <a:ext cx="35415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Lato"/>
                <a:ea typeface="Lato"/>
                <a:cs typeface="Lato"/>
                <a:sym typeface="Lato"/>
              </a:rPr>
              <a:t>O(3N</a:t>
            </a:r>
            <a:r>
              <a:rPr baseline="30000" lang="en-GB" sz="1800">
                <a:latin typeface="Lato"/>
                <a:ea typeface="Lato"/>
                <a:cs typeface="Lato"/>
                <a:sym typeface="Lato"/>
              </a:rPr>
              <a:t>3</a:t>
            </a:r>
            <a:r>
              <a:rPr lang="en-GB" sz="1800">
                <a:latin typeface="Lato"/>
                <a:ea typeface="Lato"/>
                <a:cs typeface="Lato"/>
                <a:sym typeface="Lato"/>
              </a:rPr>
              <a:t>+2N</a:t>
            </a:r>
            <a:r>
              <a:rPr baseline="30000" lang="en-GB" sz="1800"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-GB" sz="1800">
                <a:latin typeface="Lato"/>
                <a:ea typeface="Lato"/>
                <a:cs typeface="Lato"/>
                <a:sym typeface="Lato"/>
              </a:rPr>
              <a:t>+100N) = O(N</a:t>
            </a:r>
            <a:r>
              <a:rPr baseline="30000" lang="en-GB" sz="1800">
                <a:latin typeface="Lato"/>
                <a:ea typeface="Lato"/>
                <a:cs typeface="Lato"/>
                <a:sym typeface="Lato"/>
              </a:rPr>
              <a:t>3</a:t>
            </a:r>
            <a:r>
              <a:rPr lang="en-GB" sz="1800">
                <a:latin typeface="Lato"/>
                <a:ea typeface="Lato"/>
                <a:cs typeface="Lato"/>
                <a:sym typeface="Lato"/>
              </a:rPr>
              <a:t>)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Lato"/>
                <a:ea typeface="Lato"/>
                <a:cs typeface="Lato"/>
                <a:sym typeface="Lato"/>
              </a:rPr>
              <a:t>O(2</a:t>
            </a:r>
            <a:r>
              <a:rPr baseline="30000" lang="en-GB" sz="1900">
                <a:latin typeface="Lato"/>
                <a:ea typeface="Lato"/>
                <a:cs typeface="Lato"/>
                <a:sym typeface="Lato"/>
              </a:rPr>
              <a:t>N</a:t>
            </a:r>
            <a:r>
              <a:rPr lang="en-GB" sz="1900">
                <a:latin typeface="Lato"/>
                <a:ea typeface="Lato"/>
                <a:cs typeface="Lato"/>
                <a:sym typeface="Lato"/>
              </a:rPr>
              <a:t>+N</a:t>
            </a:r>
            <a:r>
              <a:rPr baseline="30000" lang="en-GB" sz="1900">
                <a:latin typeface="Lato"/>
                <a:ea typeface="Lato"/>
                <a:cs typeface="Lato"/>
                <a:sym typeface="Lato"/>
              </a:rPr>
              <a:t>100</a:t>
            </a:r>
            <a:r>
              <a:rPr lang="en-GB" sz="1900">
                <a:latin typeface="Lato"/>
                <a:ea typeface="Lato"/>
                <a:cs typeface="Lato"/>
                <a:sym typeface="Lato"/>
              </a:rPr>
              <a:t>) = O(2</a:t>
            </a:r>
            <a:r>
              <a:rPr baseline="30000" lang="en-GB" sz="1900">
                <a:latin typeface="Lato"/>
                <a:ea typeface="Lato"/>
                <a:cs typeface="Lato"/>
                <a:sym typeface="Lato"/>
              </a:rPr>
              <a:t>N</a:t>
            </a:r>
            <a:r>
              <a:rPr lang="en-GB" sz="1900">
                <a:latin typeface="Lato"/>
                <a:ea typeface="Lato"/>
                <a:cs typeface="Lato"/>
                <a:sym typeface="Lato"/>
              </a:rPr>
              <a:t>)</a:t>
            </a:r>
            <a:endParaRPr sz="19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Lato"/>
                <a:ea typeface="Lato"/>
                <a:cs typeface="Lato"/>
                <a:sym typeface="Lato"/>
              </a:rPr>
              <a:t>O(500) = O(1)   (“constant time”)</a:t>
            </a:r>
            <a:endParaRPr sz="19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